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63" r:id="rId9"/>
    <p:sldId id="262" r:id="rId10"/>
    <p:sldId id="264" r:id="rId11"/>
    <p:sldId id="265" r:id="rId12"/>
    <p:sldId id="266" r:id="rId13"/>
    <p:sldId id="267" r:id="rId14"/>
    <p:sldId id="283" r:id="rId15"/>
    <p:sldId id="268" r:id="rId16"/>
    <p:sldId id="273" r:id="rId17"/>
    <p:sldId id="275" r:id="rId18"/>
    <p:sldId id="277" r:id="rId19"/>
    <p:sldId id="274" r:id="rId20"/>
    <p:sldId id="276" r:id="rId21"/>
    <p:sldId id="278" r:id="rId22"/>
    <p:sldId id="269" r:id="rId23"/>
    <p:sldId id="279" r:id="rId24"/>
    <p:sldId id="280" r:id="rId25"/>
    <p:sldId id="272" r:id="rId26"/>
    <p:sldId id="271" r:id="rId27"/>
    <p:sldId id="281" r:id="rId28"/>
    <p:sldId id="282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716" autoAdjust="0"/>
  </p:normalViewPr>
  <p:slideViewPr>
    <p:cSldViewPr snapToGrid="0">
      <p:cViewPr>
        <p:scale>
          <a:sx n="50" d="100"/>
          <a:sy n="50" d="100"/>
        </p:scale>
        <p:origin x="29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0F571-D1EC-41C4-8EAA-B3F558A1019B}" type="datetimeFigureOut">
              <a:rPr lang="en-US" smtClean="0"/>
              <a:t>06-Apr-19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9B0C6-5F23-42D7-BFC3-86A2B6324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9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few who actually visit these slides again:</a:t>
            </a:r>
          </a:p>
          <a:p>
            <a:endParaRPr lang="en-US" dirty="0"/>
          </a:p>
          <a:p>
            <a:r>
              <a:rPr lang="en-US" dirty="0"/>
              <a:t>Neural networks problems nearly always require the following mindset. Pattern Recognition, Model Creation, Continuous Improvement, Repetition.</a:t>
            </a:r>
          </a:p>
          <a:p>
            <a:endParaRPr lang="en-US" dirty="0"/>
          </a:p>
          <a:p>
            <a:r>
              <a:rPr lang="en-US" dirty="0"/>
              <a:t>The above is a general rule of thumb.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89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 functions in a standard input output methodology. </a:t>
            </a:r>
          </a:p>
          <a:p>
            <a:r>
              <a:rPr lang="en-US" dirty="0"/>
              <a:t>The neural net gets a bunch of inputs that are already clearly defined outputs as well</a:t>
            </a:r>
          </a:p>
          <a:p>
            <a:r>
              <a:rPr lang="en-US" dirty="0"/>
              <a:t>So basically we feed it a bunch of answers to the test before it even needs to take one</a:t>
            </a:r>
          </a:p>
          <a:p>
            <a:endParaRPr lang="en-US" dirty="0"/>
          </a:p>
          <a:p>
            <a:r>
              <a:rPr lang="en-US" dirty="0"/>
              <a:t>Which is why it is also commonly referred to as the data hoarding method. Each classified input is stored and used to help train the model. </a:t>
            </a:r>
          </a:p>
          <a:p>
            <a:r>
              <a:rPr lang="en-US" dirty="0"/>
              <a:t>In order to develop the model dynamically, a algorithmic concept called inductive bias is used. </a:t>
            </a:r>
          </a:p>
          <a:p>
            <a:r>
              <a:rPr lang="en-US" dirty="0"/>
              <a:t>Inductive bias helps translates new inputs (not the already hoarded ones) into proper outputs </a:t>
            </a:r>
          </a:p>
          <a:p>
            <a:r>
              <a:rPr lang="en-US" dirty="0"/>
              <a:t>For more on inductive bias refer to http://citeseerx.ist.psu.edu/viewdoc/summary?doi=10.1.1.19.5466</a:t>
            </a:r>
          </a:p>
          <a:p>
            <a:endParaRPr lang="en-US" dirty="0"/>
          </a:p>
          <a:p>
            <a:r>
              <a:rPr lang="en-US" dirty="0"/>
              <a:t>So in general supervised learning is similar to concept learning in humans </a:t>
            </a:r>
            <a:r>
              <a:rPr lang="en-US" dirty="0">
                <a:sym typeface="Wingdings" panose="05000000000000000000" pitchFamily="2" charset="2"/>
              </a:rPr>
              <a:t> learn rules and generalizations  categorize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00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is an example used in the workshop to explain the way Supervised learning works</a:t>
            </a:r>
          </a:p>
          <a:p>
            <a:endParaRPr lang="en-US" dirty="0"/>
          </a:p>
          <a:p>
            <a:r>
              <a:rPr lang="en-US" dirty="0"/>
              <a:t>We feed the model inputs of different birds that take the train and the opposite</a:t>
            </a:r>
          </a:p>
          <a:p>
            <a:r>
              <a:rPr lang="en-US" dirty="0"/>
              <a:t>But we clearly define them as such</a:t>
            </a:r>
          </a:p>
          <a:p>
            <a:r>
              <a:rPr lang="en-US" dirty="0"/>
              <a:t>Thus the model develops it’s own weights for what should be a bird that takes the train</a:t>
            </a:r>
          </a:p>
          <a:p>
            <a:r>
              <a:rPr lang="en-US" dirty="0"/>
              <a:t>And what isn’t a bird that takes the train</a:t>
            </a:r>
          </a:p>
          <a:p>
            <a:endParaRPr lang="en-US" dirty="0"/>
          </a:p>
          <a:p>
            <a:r>
              <a:rPr lang="en-US" dirty="0"/>
              <a:t>Another example of supervised learning we saw briefly in the workshop: https://github.com/Sentdex/pygta5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68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learning is the complete opposite of supervised learning as the name suggests</a:t>
            </a:r>
          </a:p>
          <a:p>
            <a:r>
              <a:rPr lang="en-US" dirty="0"/>
              <a:t>the method of training the neural network model in unsupervised learning is usually cluster analysis</a:t>
            </a:r>
          </a:p>
          <a:p>
            <a:endParaRPr lang="en-US" dirty="0"/>
          </a:p>
          <a:p>
            <a:r>
              <a:rPr lang="en-US" dirty="0"/>
              <a:t>So each new piece of data that enters the model is treated differently</a:t>
            </a:r>
          </a:p>
          <a:p>
            <a:r>
              <a:rPr lang="en-US" dirty="0"/>
              <a:t>The algorithmic concept that is systemic to unsupervised learning is Hebbian learning</a:t>
            </a:r>
          </a:p>
          <a:p>
            <a:r>
              <a:rPr lang="en-US" dirty="0"/>
              <a:t>To put in simple terms Hebbian learning is neurons that fire together wire together. </a:t>
            </a:r>
          </a:p>
          <a:p>
            <a:r>
              <a:rPr lang="en-US" dirty="0"/>
              <a:t>So data put into the model would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14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for unsupervised learning, the labels don’t apply as well</a:t>
            </a:r>
          </a:p>
          <a:p>
            <a:endParaRPr lang="en-US" dirty="0"/>
          </a:p>
          <a:p>
            <a:r>
              <a:rPr lang="en-US" dirty="0"/>
              <a:t>Since the distinction is done by the neural network itself, the categories could be created dynamically –on runtime/while the network is running</a:t>
            </a:r>
          </a:p>
          <a:p>
            <a:r>
              <a:rPr lang="en-US" dirty="0"/>
              <a:t>It could also create it’s own exclusion criteria to determine object classification so the types of outputs may not even be recognizable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Examples of unsupervised networks is the cancer recognition models being developed by IBM using Watson and Active Suspension in vehicles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00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0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https://www.youtube.com/watch?v=qv6UVOQ0F44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1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347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24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9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initial paradigms as data science and Artificial Intelligence was showing prominence were generally if AI could beat humans at x problem</a:t>
            </a:r>
          </a:p>
          <a:p>
            <a:r>
              <a:rPr lang="en-US" dirty="0"/>
              <a:t>Chess was one of the first problems explored. Can we make an AI to beat the chess grand master. </a:t>
            </a:r>
          </a:p>
          <a:p>
            <a:r>
              <a:rPr lang="en-US" dirty="0"/>
              <a:t>The older paradigms consisted of stuff that lasted towards the end of today but generally was in it’s </a:t>
            </a:r>
            <a:r>
              <a:rPr lang="en-US" dirty="0" err="1"/>
              <a:t>hayday</a:t>
            </a:r>
            <a:r>
              <a:rPr lang="en-US" dirty="0"/>
              <a:t> from 1950s to the 1970s.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more info on this paradigm check on John McCarthy and Dartmouth Summer Project of 1956</a:t>
            </a:r>
          </a:p>
          <a:p>
            <a:endParaRPr lang="en-US" dirty="0"/>
          </a:p>
          <a:p>
            <a:r>
              <a:rPr lang="en-US" dirty="0"/>
              <a:t>From the 1970s till the 80s we saw a rise in expert systems</a:t>
            </a:r>
          </a:p>
          <a:p>
            <a:r>
              <a:rPr lang="en-US" dirty="0"/>
              <a:t>These are systems designed to aid in decision making. Stuff like the Space Shuttle Mission Control. </a:t>
            </a:r>
          </a:p>
          <a:p>
            <a:r>
              <a:rPr lang="en-US" dirty="0"/>
              <a:t>These systems were mainly used to supplant human decision making they often times failed </a:t>
            </a:r>
            <a:r>
              <a:rPr lang="en-US" dirty="0" err="1"/>
              <a:t>howver</a:t>
            </a:r>
            <a:r>
              <a:rPr lang="en-US" dirty="0"/>
              <a:t> due to their scope and technological limitation</a:t>
            </a:r>
          </a:p>
          <a:p>
            <a:r>
              <a:rPr lang="en-US" dirty="0"/>
              <a:t>For more info on this paradigm check on Japan’s Fifth-Generation Computer Systems project or Stanford Heuristic Programming Project by Edward </a:t>
            </a:r>
            <a:r>
              <a:rPr lang="en-US" dirty="0" err="1"/>
              <a:t>Feignbaum</a:t>
            </a:r>
            <a:endParaRPr lang="en-US" dirty="0"/>
          </a:p>
          <a:p>
            <a:endParaRPr lang="en-US" dirty="0"/>
          </a:p>
          <a:p>
            <a:r>
              <a:rPr lang="en-US" dirty="0"/>
              <a:t>From the 1980s till the 90s</a:t>
            </a:r>
          </a:p>
          <a:p>
            <a:r>
              <a:rPr lang="en-US" dirty="0"/>
              <a:t>Had a short AI winter </a:t>
            </a:r>
          </a:p>
          <a:p>
            <a:r>
              <a:rPr lang="en-US" dirty="0"/>
              <a:t>Basically tech was playing catchup to software (</a:t>
            </a:r>
            <a:r>
              <a:rPr lang="en-US" dirty="0" err="1"/>
              <a:t>risc</a:t>
            </a:r>
            <a:r>
              <a:rPr lang="en-US" dirty="0"/>
              <a:t>, x64 over x32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42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closer to the modern era we see the appearance of Neural Networks and Connectionism in the 90s.</a:t>
            </a:r>
          </a:p>
          <a:p>
            <a:r>
              <a:rPr lang="en-US" dirty="0"/>
              <a:t>These are basically precursors of what you see in use today.</a:t>
            </a:r>
          </a:p>
          <a:p>
            <a:r>
              <a:rPr lang="en-US" dirty="0"/>
              <a:t>Neural networks are basically modelling brain synapse like connections to process decision making</a:t>
            </a:r>
          </a:p>
          <a:p>
            <a:r>
              <a:rPr lang="en-US" dirty="0"/>
              <a:t>Connectionism is basically the belief that using neural networks yields results akin to human decision making</a:t>
            </a:r>
          </a:p>
          <a:p>
            <a:endParaRPr lang="en-US" dirty="0"/>
          </a:p>
          <a:p>
            <a:r>
              <a:rPr lang="en-US" dirty="0"/>
              <a:t>The latest in AI mirrors the image here:</a:t>
            </a:r>
          </a:p>
          <a:p>
            <a:r>
              <a:rPr lang="en-US" dirty="0"/>
              <a:t>AI encompasses a vast amount of topics and fields</a:t>
            </a:r>
          </a:p>
          <a:p>
            <a:r>
              <a:rPr lang="en-US" dirty="0"/>
              <a:t>As you can see there are multiple sub fields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2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Previous </a:t>
            </a:r>
            <a:r>
              <a:rPr lang="en-US" dirty="0" err="1"/>
              <a:t>pardigms</a:t>
            </a:r>
            <a:r>
              <a:rPr lang="en-US" dirty="0"/>
              <a:t> were beat it or help it. Now they are both? We currently focus on replacing and helping humans </a:t>
            </a:r>
          </a:p>
          <a:p>
            <a:r>
              <a:rPr lang="en-US" dirty="0"/>
              <a:t>So does this mean that anything that helps or replaces humans is AI? </a:t>
            </a:r>
          </a:p>
          <a:p>
            <a:r>
              <a:rPr lang="en-US" dirty="0"/>
              <a:t>AI today could mean multilayer if else </a:t>
            </a:r>
            <a:r>
              <a:rPr lang="en-US" dirty="0">
                <a:sym typeface="Wingdings" panose="05000000000000000000" pitchFamily="2" charset="2"/>
              </a:rPr>
              <a:t> recurrent neural network with dream sequence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Intelligence is taking in multiple sensory inputs and finally coming up with a decision based on said inputs (not necessarily rational)</a:t>
            </a:r>
          </a:p>
          <a:p>
            <a:r>
              <a:rPr lang="en-US" dirty="0">
                <a:sym typeface="Wingdings" panose="05000000000000000000" pitchFamily="2" charset="2"/>
              </a:rPr>
              <a:t>What makes intelligence different is the non determined nature of the decision. </a:t>
            </a:r>
          </a:p>
          <a:p>
            <a:r>
              <a:rPr lang="en-US" dirty="0">
                <a:sym typeface="Wingdings" panose="05000000000000000000" pitchFamily="2" charset="2"/>
              </a:rPr>
              <a:t>Instead of fixed pathways, information is acquired then applied.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1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Nearly every living thing has a brain</a:t>
            </a:r>
          </a:p>
          <a:p>
            <a:r>
              <a:rPr lang="en-US" dirty="0"/>
              <a:t>Sponges have no brains</a:t>
            </a:r>
          </a:p>
          <a:p>
            <a:r>
              <a:rPr lang="en-US" dirty="0"/>
              <a:t>Hence our sponge 2.0 </a:t>
            </a:r>
          </a:p>
          <a:p>
            <a:r>
              <a:rPr lang="en-US" dirty="0"/>
              <a:t>A few neuron owning sponge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369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Neurons are the backbone of every neural network</a:t>
            </a:r>
          </a:p>
          <a:p>
            <a:r>
              <a:rPr lang="en-US" dirty="0"/>
              <a:t>They are your point of entry and exit for any data inputted into your network</a:t>
            </a:r>
          </a:p>
          <a:p>
            <a:r>
              <a:rPr lang="en-US" dirty="0"/>
              <a:t>Neurons contain “bias” values which change the input of your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Layers are basically </a:t>
            </a:r>
            <a:r>
              <a:rPr lang="en-US" dirty="0" err="1"/>
              <a:t>Mulitple</a:t>
            </a:r>
            <a:r>
              <a:rPr lang="en-US" dirty="0"/>
              <a:t> neurons in a row. </a:t>
            </a:r>
          </a:p>
          <a:p>
            <a:r>
              <a:rPr lang="en-US" dirty="0"/>
              <a:t>Each “layer” of neuron serves to modify the data in some way to further classify the data</a:t>
            </a:r>
          </a:p>
          <a:p>
            <a:r>
              <a:rPr lang="en-US" dirty="0"/>
              <a:t>Keep in mind each neuron in the layer can hold different </a:t>
            </a:r>
            <a:r>
              <a:rPr lang="en-US" dirty="0" err="1"/>
              <a:t>bias’</a:t>
            </a:r>
            <a:r>
              <a:rPr lang="en-US" dirty="0"/>
              <a:t> therefore change the data in different increments every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85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dash is a connection between nodes. </a:t>
            </a:r>
          </a:p>
          <a:p>
            <a:r>
              <a:rPr lang="en-US" dirty="0"/>
              <a:t>Each connection once again has weights to distinguish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97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59B0C6-5F23-42D7-BFC3-86A2B63249E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06-Apr-19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EDzUT3ymw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eenthis.net/messages/591009" TargetMode="Externa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iariomotor.com/competicion/2015/04/19/la-formula-1-continuara-con-los-motores-v6-turbo-hibridos-a-partir-de-2017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RhxdVk_sIs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i6P5KU3SDU" TargetMode="Externa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tutorial/gettingstarted.html#gettingstarted" TargetMode="External"/><Relationship Id="rId2" Type="http://schemas.openxmlformats.org/officeDocument/2006/relationships/hyperlink" Target="https://www.nvidia.com/en-us/deep-learning-ai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hyperlink" Target="https://www.amazon.com/Hands-Machine-Learning-Scikit-Learn-TensorFlow/dp/1491962291/ref=zg_bs_3887_4?_encoding=UTF8&amp;psc=1&amp;refRID=6N6YVS6HD114Z3SVSKSG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9482-ED64-4152-AB01-5C6ADE368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MTCHacks</a:t>
            </a:r>
            <a:r>
              <a:rPr lang="en-US" dirty="0"/>
              <a:t>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34CB2-E275-4200-882B-10197AF1AF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Who is ANN?</a:t>
            </a:r>
          </a:p>
          <a:p>
            <a:r>
              <a:rPr lang="en-US" dirty="0"/>
              <a:t>By: Sashank Shyam</a:t>
            </a:r>
          </a:p>
        </p:txBody>
      </p:sp>
    </p:spTree>
    <p:extLst>
      <p:ext uri="{BB962C8B-B14F-4D97-AF65-F5344CB8AC3E}">
        <p14:creationId xmlns:p14="http://schemas.microsoft.com/office/powerpoint/2010/main" val="1718634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3234-8CCC-4E22-A819-2FBCA007B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E1535-5335-4E72-9D24-65402B934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1BD55E-07F0-4D10-B610-FF172A28A04F}"/>
              </a:ext>
            </a:extLst>
          </p:cNvPr>
          <p:cNvSpPr/>
          <p:nvPr/>
        </p:nvSpPr>
        <p:spPr>
          <a:xfrm>
            <a:off x="4553803" y="2646838"/>
            <a:ext cx="3084394" cy="3084394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42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4994F-98CD-4945-A56D-B2B2AA95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13D1A-5A41-472B-A519-7A3F9197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2A7C08D-8BC0-4F62-A7E7-C6BC2B0DD96C}"/>
              </a:ext>
            </a:extLst>
          </p:cNvPr>
          <p:cNvSpPr/>
          <p:nvPr/>
        </p:nvSpPr>
        <p:spPr>
          <a:xfrm>
            <a:off x="2697706" y="3826226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5D48D11-65FB-434C-AE73-F126EA4F8614}"/>
              </a:ext>
            </a:extLst>
          </p:cNvPr>
          <p:cNvSpPr/>
          <p:nvPr/>
        </p:nvSpPr>
        <p:spPr>
          <a:xfrm>
            <a:off x="6400798" y="4420317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92BAF8-853F-4DA6-A98A-1E530174B7DD}"/>
              </a:ext>
            </a:extLst>
          </p:cNvPr>
          <p:cNvSpPr/>
          <p:nvPr/>
        </p:nvSpPr>
        <p:spPr>
          <a:xfrm>
            <a:off x="4549252" y="5145935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D29EBD-1C97-4ED7-88B5-85376C35515B}"/>
              </a:ext>
            </a:extLst>
          </p:cNvPr>
          <p:cNvSpPr/>
          <p:nvPr/>
        </p:nvSpPr>
        <p:spPr>
          <a:xfrm>
            <a:off x="4549252" y="3826227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78729EC-1C18-47A0-810D-C065A218B83C}"/>
              </a:ext>
            </a:extLst>
          </p:cNvPr>
          <p:cNvSpPr/>
          <p:nvPr/>
        </p:nvSpPr>
        <p:spPr>
          <a:xfrm>
            <a:off x="4549253" y="2406760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E5A03B-88A4-42E0-8196-89E6F16FCBCC}"/>
              </a:ext>
            </a:extLst>
          </p:cNvPr>
          <p:cNvSpPr/>
          <p:nvPr/>
        </p:nvSpPr>
        <p:spPr>
          <a:xfrm>
            <a:off x="8252344" y="3826226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5586C9-3571-4ABE-A25D-933B3B538CCD}"/>
              </a:ext>
            </a:extLst>
          </p:cNvPr>
          <p:cNvSpPr/>
          <p:nvPr/>
        </p:nvSpPr>
        <p:spPr>
          <a:xfrm>
            <a:off x="6454566" y="3116492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5669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314A-99A9-4389-85A6-65912AE1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DEB69-E3F2-4F6C-B810-714ADC278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6727D4-CD0A-431D-8307-352A37946928}"/>
              </a:ext>
            </a:extLst>
          </p:cNvPr>
          <p:cNvSpPr/>
          <p:nvPr/>
        </p:nvSpPr>
        <p:spPr>
          <a:xfrm>
            <a:off x="2697706" y="3826226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BCD4C4-8D42-438D-82FD-4CC169DF3234}"/>
              </a:ext>
            </a:extLst>
          </p:cNvPr>
          <p:cNvSpPr/>
          <p:nvPr/>
        </p:nvSpPr>
        <p:spPr>
          <a:xfrm>
            <a:off x="6400798" y="4420317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40B968-C2CB-41D1-9A04-B91B51107699}"/>
              </a:ext>
            </a:extLst>
          </p:cNvPr>
          <p:cNvSpPr/>
          <p:nvPr/>
        </p:nvSpPr>
        <p:spPr>
          <a:xfrm>
            <a:off x="4549252" y="5145935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FC678C-B744-4ED2-B5A4-00EAE1B87AFB}"/>
              </a:ext>
            </a:extLst>
          </p:cNvPr>
          <p:cNvSpPr/>
          <p:nvPr/>
        </p:nvSpPr>
        <p:spPr>
          <a:xfrm>
            <a:off x="4549252" y="3826227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79D0FF-27A6-4581-9C79-B4F41BE3C0B3}"/>
              </a:ext>
            </a:extLst>
          </p:cNvPr>
          <p:cNvSpPr/>
          <p:nvPr/>
        </p:nvSpPr>
        <p:spPr>
          <a:xfrm>
            <a:off x="4549253" y="2406760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944D8C-C054-4BDA-9A31-99254AAFD8FE}"/>
              </a:ext>
            </a:extLst>
          </p:cNvPr>
          <p:cNvSpPr/>
          <p:nvPr/>
        </p:nvSpPr>
        <p:spPr>
          <a:xfrm>
            <a:off x="8252344" y="3826226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F87418-D361-4162-96AB-EE003939BDC2}"/>
              </a:ext>
            </a:extLst>
          </p:cNvPr>
          <p:cNvSpPr/>
          <p:nvPr/>
        </p:nvSpPr>
        <p:spPr>
          <a:xfrm>
            <a:off x="6454566" y="3116492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6FBB0C-069A-4C06-9196-1D81E2853B74}"/>
              </a:ext>
            </a:extLst>
          </p:cNvPr>
          <p:cNvCxnSpPr>
            <a:stCxn id="4" idx="6"/>
            <a:endCxn id="8" idx="3"/>
          </p:cNvCxnSpPr>
          <p:nvPr/>
        </p:nvCxnSpPr>
        <p:spPr>
          <a:xfrm flipV="1">
            <a:off x="3885889" y="3420938"/>
            <a:ext cx="837369" cy="999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5EE970-84BE-4BF0-835B-8AA4BA4495FD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885889" y="4420318"/>
            <a:ext cx="6633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06842D-78AC-4F62-9566-4FD09E9A8A41}"/>
              </a:ext>
            </a:extLst>
          </p:cNvPr>
          <p:cNvCxnSpPr>
            <a:stCxn id="4" idx="6"/>
            <a:endCxn id="6" idx="1"/>
          </p:cNvCxnSpPr>
          <p:nvPr/>
        </p:nvCxnSpPr>
        <p:spPr>
          <a:xfrm>
            <a:off x="3885889" y="4420318"/>
            <a:ext cx="837368" cy="899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77E29-E24C-4690-9BFB-3B15578A66FE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5737436" y="3000852"/>
            <a:ext cx="717130" cy="709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2C894F-D3B3-460F-BEF5-5AF6EF7BE054}"/>
              </a:ext>
            </a:extLst>
          </p:cNvPr>
          <p:cNvCxnSpPr>
            <a:stCxn id="7" idx="6"/>
          </p:cNvCxnSpPr>
          <p:nvPr/>
        </p:nvCxnSpPr>
        <p:spPr>
          <a:xfrm flipV="1">
            <a:off x="5737435" y="3712191"/>
            <a:ext cx="717131" cy="708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83F471-F523-401D-AE3B-C11C1EBA6C75}"/>
              </a:ext>
            </a:extLst>
          </p:cNvPr>
          <p:cNvCxnSpPr>
            <a:stCxn id="6" idx="6"/>
            <a:endCxn id="5" idx="2"/>
          </p:cNvCxnSpPr>
          <p:nvPr/>
        </p:nvCxnSpPr>
        <p:spPr>
          <a:xfrm flipV="1">
            <a:off x="5737435" y="5014409"/>
            <a:ext cx="663363" cy="72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BB8CF8-2A8F-4127-9275-54233E86C5F1}"/>
              </a:ext>
            </a:extLst>
          </p:cNvPr>
          <p:cNvCxnSpPr>
            <a:stCxn id="10" idx="6"/>
            <a:endCxn id="9" idx="2"/>
          </p:cNvCxnSpPr>
          <p:nvPr/>
        </p:nvCxnSpPr>
        <p:spPr>
          <a:xfrm>
            <a:off x="7642749" y="3710584"/>
            <a:ext cx="609595" cy="709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D6D88E-8032-4AB9-809B-649720A254B2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7588981" y="4420318"/>
            <a:ext cx="663363" cy="5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71BDC4-6B15-4546-A946-74E738397098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5737435" y="3710584"/>
            <a:ext cx="717131" cy="202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A03B90-0694-43B1-A62E-8F6D2DF283F4}"/>
              </a:ext>
            </a:extLst>
          </p:cNvPr>
          <p:cNvCxnSpPr>
            <a:endCxn id="5" idx="2"/>
          </p:cNvCxnSpPr>
          <p:nvPr/>
        </p:nvCxnSpPr>
        <p:spPr>
          <a:xfrm>
            <a:off x="5737435" y="4420317"/>
            <a:ext cx="663363" cy="59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D60813-2D37-4C23-B5BF-7847340E73FA}"/>
              </a:ext>
            </a:extLst>
          </p:cNvPr>
          <p:cNvCxnSpPr>
            <a:stCxn id="8" idx="6"/>
            <a:endCxn id="5" idx="2"/>
          </p:cNvCxnSpPr>
          <p:nvPr/>
        </p:nvCxnSpPr>
        <p:spPr>
          <a:xfrm>
            <a:off x="5737436" y="3000852"/>
            <a:ext cx="663362" cy="2013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30656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7C11-BAD0-412A-A7F0-822AFAEF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Sponge 2.0 Simple Explanation</a:t>
            </a:r>
          </a:p>
        </p:txBody>
      </p:sp>
      <p:pic>
        <p:nvPicPr>
          <p:cNvPr id="4" name="Online Media 3" title="Explained In A Minute: Neural Networks">
            <a:hlinkClick r:id="" action="ppaction://media"/>
            <a:extLst>
              <a:ext uri="{FF2B5EF4-FFF2-40B4-BE49-F238E27FC236}">
                <a16:creationId xmlns:a16="http://schemas.microsoft.com/office/drawing/2014/main" id="{C59DED91-AF8B-4A87-9AFD-CF0F0EA8CDB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43758" y="2356573"/>
            <a:ext cx="6704484" cy="37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88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E86-448E-4211-9E70-25102DE4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Questions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38535ED-5A5E-4CB5-BEFB-CC449B70A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720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2616F-C4F2-4CE5-8CDF-1CC1D21C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/>
              <a:t>Classification of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58C1D-17AF-4BFD-9A6A-47B365DD6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4486656" cy="32552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Data Classification Models: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Supervised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Unsupervised</a:t>
            </a:r>
          </a:p>
          <a:p>
            <a:pPr>
              <a:lnSpc>
                <a:spcPct val="90000"/>
              </a:lnSpc>
            </a:pPr>
            <a:r>
              <a:rPr lang="en-US" dirty="0"/>
              <a:t>Types of Neural Networks: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Perceptron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Feed Forward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Convolutional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Recurrent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Generative Adversarial Network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6146" name="Picture 2" descr="Image result for minimalist colour">
            <a:extLst>
              <a:ext uri="{FF2B5EF4-FFF2-40B4-BE49-F238E27FC236}">
                <a16:creationId xmlns:a16="http://schemas.microsoft.com/office/drawing/2014/main" id="{1103FDA7-5137-47B2-BFE0-13FEB4A86E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3" r="4470" b="-2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549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89C13E0-A0AB-4979-A673-61A952E68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04E6D2-D4B5-42D5-AFA9-9E4942B0F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9BD8-4867-47FF-B4E9-69532CD5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STDIO</a:t>
            </a:r>
          </a:p>
          <a:p>
            <a:r>
              <a:rPr lang="en-US" dirty="0">
                <a:solidFill>
                  <a:srgbClr val="FFFFFF"/>
                </a:solidFill>
              </a:rPr>
              <a:t>Hi my name is </a:t>
            </a:r>
            <a:r>
              <a:rPr lang="en-US" dirty="0" err="1">
                <a:solidFill>
                  <a:srgbClr val="FFFFFF"/>
                </a:solidFill>
              </a:rPr>
              <a:t>Sule</a:t>
            </a:r>
            <a:r>
              <a:rPr lang="en-US" dirty="0">
                <a:solidFill>
                  <a:srgbClr val="FFFFFF"/>
                </a:solidFill>
              </a:rPr>
              <a:t> and I am a hoarder</a:t>
            </a:r>
          </a:p>
          <a:p>
            <a:r>
              <a:rPr lang="en-US" dirty="0">
                <a:solidFill>
                  <a:srgbClr val="FFFFFF"/>
                </a:solidFill>
              </a:rPr>
              <a:t>Inductive Bias</a:t>
            </a:r>
          </a:p>
          <a:p>
            <a:r>
              <a:rPr lang="en-US" dirty="0">
                <a:solidFill>
                  <a:srgbClr val="FFFFFF"/>
                </a:solidFill>
              </a:rPr>
              <a:t>Concept Learning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169BEC-1553-45B5-AD39-2DB483F1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FBB66E-6A34-42D5-B208-87DFFC55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50C107B-D2F3-4B41-B132-458B28B48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64692" y="1190881"/>
            <a:ext cx="4159568" cy="415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8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314A-99A9-4389-85A6-65912AE1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DEB69-E3F2-4F6C-B810-714ADC278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6727D4-CD0A-431D-8307-352A37946928}"/>
              </a:ext>
            </a:extLst>
          </p:cNvPr>
          <p:cNvSpPr/>
          <p:nvPr/>
        </p:nvSpPr>
        <p:spPr>
          <a:xfrm>
            <a:off x="2697706" y="3826226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BCD4C4-8D42-438D-82FD-4CC169DF3234}"/>
              </a:ext>
            </a:extLst>
          </p:cNvPr>
          <p:cNvSpPr/>
          <p:nvPr/>
        </p:nvSpPr>
        <p:spPr>
          <a:xfrm>
            <a:off x="6400798" y="4420317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40B968-C2CB-41D1-9A04-B91B51107699}"/>
              </a:ext>
            </a:extLst>
          </p:cNvPr>
          <p:cNvSpPr/>
          <p:nvPr/>
        </p:nvSpPr>
        <p:spPr>
          <a:xfrm>
            <a:off x="4549252" y="5145935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FC678C-B744-4ED2-B5A4-00EAE1B87AFB}"/>
              </a:ext>
            </a:extLst>
          </p:cNvPr>
          <p:cNvSpPr/>
          <p:nvPr/>
        </p:nvSpPr>
        <p:spPr>
          <a:xfrm>
            <a:off x="4549252" y="3826227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79D0FF-27A6-4581-9C79-B4F41BE3C0B3}"/>
              </a:ext>
            </a:extLst>
          </p:cNvPr>
          <p:cNvSpPr/>
          <p:nvPr/>
        </p:nvSpPr>
        <p:spPr>
          <a:xfrm>
            <a:off x="4549253" y="2406760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944D8C-C054-4BDA-9A31-99254AAFD8FE}"/>
              </a:ext>
            </a:extLst>
          </p:cNvPr>
          <p:cNvSpPr/>
          <p:nvPr/>
        </p:nvSpPr>
        <p:spPr>
          <a:xfrm>
            <a:off x="8252344" y="3826226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F87418-D361-4162-96AB-EE003939BDC2}"/>
              </a:ext>
            </a:extLst>
          </p:cNvPr>
          <p:cNvSpPr/>
          <p:nvPr/>
        </p:nvSpPr>
        <p:spPr>
          <a:xfrm>
            <a:off x="6454566" y="3116492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6FBB0C-069A-4C06-9196-1D81E2853B74}"/>
              </a:ext>
            </a:extLst>
          </p:cNvPr>
          <p:cNvCxnSpPr>
            <a:stCxn id="4" idx="6"/>
            <a:endCxn id="8" idx="3"/>
          </p:cNvCxnSpPr>
          <p:nvPr/>
        </p:nvCxnSpPr>
        <p:spPr>
          <a:xfrm flipV="1">
            <a:off x="3885889" y="3420938"/>
            <a:ext cx="837369" cy="999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5EE970-84BE-4BF0-835B-8AA4BA4495FD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885889" y="4420318"/>
            <a:ext cx="6633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06842D-78AC-4F62-9566-4FD09E9A8A41}"/>
              </a:ext>
            </a:extLst>
          </p:cNvPr>
          <p:cNvCxnSpPr>
            <a:stCxn id="4" idx="6"/>
            <a:endCxn id="6" idx="1"/>
          </p:cNvCxnSpPr>
          <p:nvPr/>
        </p:nvCxnSpPr>
        <p:spPr>
          <a:xfrm>
            <a:off x="3885889" y="4420318"/>
            <a:ext cx="837368" cy="899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77E29-E24C-4690-9BFB-3B15578A66FE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5737436" y="3000852"/>
            <a:ext cx="717130" cy="709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2C894F-D3B3-460F-BEF5-5AF6EF7BE054}"/>
              </a:ext>
            </a:extLst>
          </p:cNvPr>
          <p:cNvCxnSpPr>
            <a:stCxn id="7" idx="6"/>
          </p:cNvCxnSpPr>
          <p:nvPr/>
        </p:nvCxnSpPr>
        <p:spPr>
          <a:xfrm flipV="1">
            <a:off x="5737435" y="3712191"/>
            <a:ext cx="717131" cy="708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83F471-F523-401D-AE3B-C11C1EBA6C75}"/>
              </a:ext>
            </a:extLst>
          </p:cNvPr>
          <p:cNvCxnSpPr>
            <a:stCxn id="6" idx="6"/>
            <a:endCxn id="5" idx="2"/>
          </p:cNvCxnSpPr>
          <p:nvPr/>
        </p:nvCxnSpPr>
        <p:spPr>
          <a:xfrm flipV="1">
            <a:off x="5737435" y="5014409"/>
            <a:ext cx="663363" cy="72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BB8CF8-2A8F-4127-9275-54233E86C5F1}"/>
              </a:ext>
            </a:extLst>
          </p:cNvPr>
          <p:cNvCxnSpPr>
            <a:stCxn id="10" idx="6"/>
            <a:endCxn id="9" idx="2"/>
          </p:cNvCxnSpPr>
          <p:nvPr/>
        </p:nvCxnSpPr>
        <p:spPr>
          <a:xfrm>
            <a:off x="7642749" y="3710584"/>
            <a:ext cx="609595" cy="709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D6D88E-8032-4AB9-809B-649720A254B2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7588981" y="4420318"/>
            <a:ext cx="663363" cy="5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71BDC4-6B15-4546-A946-74E738397098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5737435" y="3710584"/>
            <a:ext cx="717131" cy="202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A03B90-0694-43B1-A62E-8F6D2DF283F4}"/>
              </a:ext>
            </a:extLst>
          </p:cNvPr>
          <p:cNvCxnSpPr>
            <a:endCxn id="5" idx="2"/>
          </p:cNvCxnSpPr>
          <p:nvPr/>
        </p:nvCxnSpPr>
        <p:spPr>
          <a:xfrm>
            <a:off x="5737435" y="4420317"/>
            <a:ext cx="663363" cy="59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D60813-2D37-4C23-B5BF-7847340E73FA}"/>
              </a:ext>
            </a:extLst>
          </p:cNvPr>
          <p:cNvCxnSpPr>
            <a:stCxn id="8" idx="6"/>
            <a:endCxn id="5" idx="2"/>
          </p:cNvCxnSpPr>
          <p:nvPr/>
        </p:nvCxnSpPr>
        <p:spPr>
          <a:xfrm>
            <a:off x="5737436" y="3000852"/>
            <a:ext cx="663362" cy="2013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5821EA-AE68-4983-B0BC-E4D226B44513}"/>
              </a:ext>
            </a:extLst>
          </p:cNvPr>
          <p:cNvSpPr/>
          <p:nvPr/>
        </p:nvSpPr>
        <p:spPr>
          <a:xfrm>
            <a:off x="10276764" y="3116492"/>
            <a:ext cx="1569493" cy="107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Birds that take the train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29A136-BC71-4447-B807-11F7D311817C}"/>
              </a:ext>
            </a:extLst>
          </p:cNvPr>
          <p:cNvSpPr/>
          <p:nvPr/>
        </p:nvSpPr>
        <p:spPr>
          <a:xfrm>
            <a:off x="10276764" y="4420317"/>
            <a:ext cx="1569493" cy="107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birds that take the train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4DAC2A-B44D-4C8C-818D-95DCFCB162FA}"/>
              </a:ext>
            </a:extLst>
          </p:cNvPr>
          <p:cNvCxnSpPr>
            <a:stCxn id="9" idx="6"/>
            <a:endCxn id="11" idx="1"/>
          </p:cNvCxnSpPr>
          <p:nvPr/>
        </p:nvCxnSpPr>
        <p:spPr>
          <a:xfrm flipV="1">
            <a:off x="9440527" y="3653178"/>
            <a:ext cx="836237" cy="76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F80E78-4890-4AE5-B001-CFCDE78F3810}"/>
              </a:ext>
            </a:extLst>
          </p:cNvPr>
          <p:cNvCxnSpPr>
            <a:endCxn id="24" idx="1"/>
          </p:cNvCxnSpPr>
          <p:nvPr/>
        </p:nvCxnSpPr>
        <p:spPr>
          <a:xfrm>
            <a:off x="9440527" y="4420317"/>
            <a:ext cx="836237" cy="536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87350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A87A5-2536-4B25-AB57-E80AF232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81" y="2708804"/>
            <a:ext cx="3698803" cy="1440394"/>
          </a:xfrm>
          <a:noFill/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pyGTA5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AE616C6-694F-4B17-A46F-3BB18BFA6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64713" y="2116540"/>
            <a:ext cx="6577634" cy="2946780"/>
          </a:xfrm>
        </p:spPr>
      </p:pic>
    </p:spTree>
    <p:extLst>
      <p:ext uri="{BB962C8B-B14F-4D97-AF65-F5344CB8AC3E}">
        <p14:creationId xmlns:p14="http://schemas.microsoft.com/office/powerpoint/2010/main" val="1435214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27B6C-67ED-46BD-8F21-BDB3C6DA9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CFE52-FE23-4A34-B24C-57A220ABC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3263206"/>
          </a:xfrm>
        </p:spPr>
        <p:txBody>
          <a:bodyPr>
            <a:normAutofit/>
          </a:bodyPr>
          <a:lstStyle/>
          <a:p>
            <a:r>
              <a:rPr lang="en-US" dirty="0"/>
              <a:t>Freedom</a:t>
            </a:r>
          </a:p>
          <a:p>
            <a:r>
              <a:rPr lang="en-US" dirty="0"/>
              <a:t>Unhampered</a:t>
            </a:r>
          </a:p>
          <a:p>
            <a:r>
              <a:rPr lang="en-US" dirty="0"/>
              <a:t>Self-Organization</a:t>
            </a:r>
          </a:p>
          <a:p>
            <a:r>
              <a:rPr lang="en-US" dirty="0"/>
              <a:t>Autonomous Development</a:t>
            </a:r>
          </a:p>
          <a:p>
            <a:r>
              <a:rPr lang="en-US" dirty="0"/>
              <a:t>Hebbian Learning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6" descr="Dance Steps">
            <a:extLst>
              <a:ext uri="{FF2B5EF4-FFF2-40B4-BE49-F238E27FC236}">
                <a16:creationId xmlns:a16="http://schemas.microsoft.com/office/drawing/2014/main" id="{CC6BA701-C8C2-4AE3-B88A-5C4C06EFD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5890" y="1768763"/>
            <a:ext cx="3328416" cy="33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48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341EE-3ABA-4DCD-AE7F-2E721AB91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5894832" cy="1188720"/>
          </a:xfrm>
        </p:spPr>
        <p:txBody>
          <a:bodyPr>
            <a:normAutofit/>
          </a:bodyPr>
          <a:lstStyle/>
          <a:p>
            <a:r>
              <a:rPr lang="en-US" dirty="0"/>
              <a:t>Signposts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8C372-C412-445D-ACE4-F40602744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3" y="2638044"/>
            <a:ext cx="5963317" cy="403707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Most Fundamental Aspect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Through the Ages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Sponge 2.0 Network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Neuron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Layer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Model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Neural Networks Today: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Types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Usage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Further Material:</a:t>
            </a:r>
            <a:endParaRPr lang="en-US" sz="1400" dirty="0"/>
          </a:p>
          <a:p>
            <a:pPr lvl="1">
              <a:lnSpc>
                <a:spcPct val="90000"/>
              </a:lnSpc>
            </a:pPr>
            <a:r>
              <a:rPr lang="en-US" sz="1400" dirty="0"/>
              <a:t>YouTube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Websites</a:t>
            </a:r>
          </a:p>
          <a:p>
            <a:pPr lvl="1">
              <a:lnSpc>
                <a:spcPct val="90000"/>
              </a:lnSpc>
            </a:pPr>
            <a:r>
              <a:rPr lang="en-US" sz="1400" dirty="0"/>
              <a:t>Papers</a:t>
            </a:r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 lvl="1"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  <a:p>
            <a:pPr>
              <a:lnSpc>
                <a:spcPct val="90000"/>
              </a:lnSpc>
            </a:pP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D5757-70DF-4A72-B8BA-D5E5ACAA8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6706" y="964692"/>
            <a:ext cx="3986784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A93A49-7FC9-4173-84F4-14FF7005D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1298" y="1128683"/>
            <a:ext cx="3657600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s://cdn2.vectorstock.com/i/1000x1000/47/41/signpost-line-icon-simple-minimal-96x96-pictogram-vector-20544741.jpg">
            <a:extLst>
              <a:ext uri="{FF2B5EF4-FFF2-40B4-BE49-F238E27FC236}">
                <a16:creationId xmlns:a16="http://schemas.microsoft.com/office/drawing/2014/main" id="{64203EF1-8B54-4019-9DDA-F3A6ABD205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52" b="84815" l="8700" r="92500">
                        <a14:foregroundMark x1="10300" y1="54074" x2="14000" y2="46204"/>
                        <a14:foregroundMark x1="14000" y1="46204" x2="8700" y2="51389"/>
                        <a14:foregroundMark x1="8700" y1="51389" x2="13100" y2="52130"/>
                        <a14:foregroundMark x1="88500" y1="19259" x2="88500" y2="26852"/>
                        <a14:foregroundMark x1="88500" y1="26852" x2="87931" y2="27328"/>
                        <a14:foregroundMark x1="51872" y1="8019" x2="52747" y2="8040"/>
                        <a14:foregroundMark x1="49214" y1="7955" x2="50590" y2="7988"/>
                        <a14:foregroundMark x1="48546" y1="7939" x2="49189" y2="7954"/>
                        <a14:foregroundMark x1="47890" y1="7923" x2="48514" y2="7938"/>
                        <a14:foregroundMark x1="46917" y1="7899" x2="47738" y2="7919"/>
                        <a14:foregroundMark x1="47548" y1="7563" x2="46620" y2="7485"/>
                        <a14:foregroundMark x1="48410" y1="7635" x2="47706" y2="7576"/>
                        <a14:foregroundMark x1="49288" y1="7709" x2="48443" y2="7638"/>
                        <a14:foregroundMark x1="50466" y1="7809" x2="49312" y2="7711"/>
                        <a14:foregroundMark x1="52773" y1="8003" x2="51315" y2="7880"/>
                        <a14:foregroundMark x1="51125" y1="7603" x2="53002" y2="7671"/>
                        <a14:foregroundMark x1="49381" y1="7540" x2="50472" y2="7579"/>
                        <a14:foregroundMark x1="48397" y1="7505" x2="49357" y2="7539"/>
                        <a14:foregroundMark x1="47654" y1="7478" x2="48364" y2="7503"/>
                        <a14:foregroundMark x1="46587" y1="7439" x2="47500" y2="7472"/>
                        <a14:foregroundMark x1="49481" y1="7231" x2="48255" y2="7089"/>
                        <a14:foregroundMark x1="53022" y1="7641" x2="49505" y2="7234"/>
                        <a14:foregroundMark x1="52188" y1="8374" x2="52472" y2="8441"/>
                        <a14:foregroundMark x1="49320" y1="7691" x2="50594" y2="7994"/>
                        <a14:foregroundMark x1="48384" y1="7469" x2="49298" y2="7686"/>
                        <a14:foregroundMark x1="46961" y1="7130" x2="48350" y2="7460"/>
                        <a14:foregroundMark x1="46239" y1="6958" x2="46961" y2="7130"/>
                        <a14:foregroundMark x1="50876" y1="8836" x2="48963" y2="9150"/>
                        <a14:foregroundMark x1="59990" y1="84413" x2="64500" y2="84907"/>
                        <a14:foregroundMark x1="58761" y1="84278" x2="59103" y2="84316"/>
                        <a14:foregroundMark x1="56046" y1="83981" x2="58734" y2="84276"/>
                        <a14:foregroundMark x1="64500" y1="84907" x2="59387" y2="85830"/>
                        <a14:foregroundMark x1="59490" y1="85689" x2="64600" y2="84537"/>
                        <a14:foregroundMark x1="52727" y1="84706" x2="32000" y2="85000"/>
                        <a14:foregroundMark x1="57464" y1="84639" x2="56588" y2="84651"/>
                        <a14:foregroundMark x1="64600" y1="84537" x2="60240" y2="84599"/>
                        <a14:foregroundMark x1="32000" y1="85000" x2="39500" y2="84259"/>
                        <a14:foregroundMark x1="39500" y1="84259" x2="41000" y2="84444"/>
                        <a14:foregroundMark x1="49500" y1="84537" x2="51400" y2="84815"/>
                        <a14:foregroundMark x1="63900" y1="42222" x2="63900" y2="42222"/>
                        <a14:foregroundMark x1="62500" y1="40185" x2="62500" y2="40741"/>
                        <a14:foregroundMark x1="64600" y1="40278" x2="62400" y2="40556"/>
                        <a14:foregroundMark x1="46800" y1="6852" x2="45500" y2="7500"/>
                        <a14:foregroundMark x1="52322" y1="8659" x2="51700" y2="8611"/>
                        <a14:foregroundMark x1="49200" y1="9259" x2="49200" y2="9722"/>
                        <a14:foregroundMark x1="49200" y1="8148" x2="49300" y2="9167"/>
                        <a14:foregroundMark x1="47300" y1="6852" x2="46400" y2="6852"/>
                        <a14:foregroundMark x1="45500" y1="7315" x2="46200" y2="8426"/>
                        <a14:foregroundMark x1="57700" y1="83981" x2="56600" y2="83981"/>
                        <a14:backgroundMark x1="52200" y1="9167" x2="51400" y2="9167"/>
                        <a14:backgroundMark x1="92400" y1="23796" x2="92400" y2="23796"/>
                        <a14:backgroundMark x1="91200" y1="26389" x2="90800" y2="25648"/>
                        <a14:backgroundMark x1="89600" y1="27407" x2="93600" y2="24722"/>
                        <a14:backgroundMark x1="51400" y1="83333" x2="51300" y2="83611"/>
                        <a14:backgroundMark x1="55700" y1="83611" x2="56300" y2="83611"/>
                        <a14:backgroundMark x1="55700" y1="83426" x2="52000" y2="83704"/>
                        <a14:backgroundMark x1="56500" y1="86111" x2="59000" y2="85926"/>
                        <a14:backgroundMark x1="59500" y1="86111" x2="59400" y2="85926"/>
                        <a14:backgroundMark x1="59100" y1="86111" x2="59200" y2="86111"/>
                        <a14:backgroundMark x1="56200" y1="83889" x2="55700" y2="83796"/>
                        <a14:backgroundMark x1="92500" y1="25093" x2="91200" y2="25185"/>
                        <a14:backgroundMark x1="92500" y1="23796" x2="92300" y2="24167"/>
                        <a14:backgroundMark x1="92700" y1="23333" x2="92600" y2="23333"/>
                        <a14:backgroundMark x1="92300" y1="23796" x2="92300" y2="23796"/>
                        <a14:backgroundMark x1="92300" y1="23796" x2="92600" y2="23519"/>
                        <a14:backgroundMark x1="90500" y1="25278" x2="91300" y2="24907"/>
                        <a14:backgroundMark x1="52100" y1="8981" x2="54100" y2="89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0" r="2054" b="8418"/>
          <a:stretch/>
        </p:blipFill>
        <p:spPr bwMode="auto">
          <a:xfrm>
            <a:off x="7715890" y="1718340"/>
            <a:ext cx="3328416" cy="342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244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314A-99A9-4389-85A6-65912AE1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Realized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DEB69-E3F2-4F6C-B810-714ADC278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66727D4-CD0A-431D-8307-352A37946928}"/>
              </a:ext>
            </a:extLst>
          </p:cNvPr>
          <p:cNvSpPr/>
          <p:nvPr/>
        </p:nvSpPr>
        <p:spPr>
          <a:xfrm>
            <a:off x="2697706" y="3826226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5BCD4C4-8D42-438D-82FD-4CC169DF3234}"/>
              </a:ext>
            </a:extLst>
          </p:cNvPr>
          <p:cNvSpPr/>
          <p:nvPr/>
        </p:nvSpPr>
        <p:spPr>
          <a:xfrm>
            <a:off x="6400798" y="4420317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40B968-C2CB-41D1-9A04-B91B51107699}"/>
              </a:ext>
            </a:extLst>
          </p:cNvPr>
          <p:cNvSpPr/>
          <p:nvPr/>
        </p:nvSpPr>
        <p:spPr>
          <a:xfrm>
            <a:off x="4549252" y="5145935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FC678C-B744-4ED2-B5A4-00EAE1B87AFB}"/>
              </a:ext>
            </a:extLst>
          </p:cNvPr>
          <p:cNvSpPr/>
          <p:nvPr/>
        </p:nvSpPr>
        <p:spPr>
          <a:xfrm>
            <a:off x="4549252" y="3826227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79D0FF-27A6-4581-9C79-B4F41BE3C0B3}"/>
              </a:ext>
            </a:extLst>
          </p:cNvPr>
          <p:cNvSpPr/>
          <p:nvPr/>
        </p:nvSpPr>
        <p:spPr>
          <a:xfrm>
            <a:off x="4549253" y="2406760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944D8C-C054-4BDA-9A31-99254AAFD8FE}"/>
              </a:ext>
            </a:extLst>
          </p:cNvPr>
          <p:cNvSpPr/>
          <p:nvPr/>
        </p:nvSpPr>
        <p:spPr>
          <a:xfrm>
            <a:off x="8252344" y="3826226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3F87418-D361-4162-96AB-EE003939BDC2}"/>
              </a:ext>
            </a:extLst>
          </p:cNvPr>
          <p:cNvSpPr/>
          <p:nvPr/>
        </p:nvSpPr>
        <p:spPr>
          <a:xfrm>
            <a:off x="6454566" y="3116492"/>
            <a:ext cx="1188183" cy="118818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A6FBB0C-069A-4C06-9196-1D81E2853B74}"/>
              </a:ext>
            </a:extLst>
          </p:cNvPr>
          <p:cNvCxnSpPr>
            <a:stCxn id="4" idx="6"/>
            <a:endCxn id="8" idx="3"/>
          </p:cNvCxnSpPr>
          <p:nvPr/>
        </p:nvCxnSpPr>
        <p:spPr>
          <a:xfrm flipV="1">
            <a:off x="3885889" y="3420938"/>
            <a:ext cx="837369" cy="999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5EE970-84BE-4BF0-835B-8AA4BA4495FD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3885889" y="4420318"/>
            <a:ext cx="66336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906842D-78AC-4F62-9566-4FD09E9A8A41}"/>
              </a:ext>
            </a:extLst>
          </p:cNvPr>
          <p:cNvCxnSpPr>
            <a:stCxn id="4" idx="6"/>
            <a:endCxn id="6" idx="1"/>
          </p:cNvCxnSpPr>
          <p:nvPr/>
        </p:nvCxnSpPr>
        <p:spPr>
          <a:xfrm>
            <a:off x="3885889" y="4420318"/>
            <a:ext cx="837368" cy="899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877E29-E24C-4690-9BFB-3B15578A66FE}"/>
              </a:ext>
            </a:extLst>
          </p:cNvPr>
          <p:cNvCxnSpPr>
            <a:stCxn id="8" idx="6"/>
            <a:endCxn id="10" idx="2"/>
          </p:cNvCxnSpPr>
          <p:nvPr/>
        </p:nvCxnSpPr>
        <p:spPr>
          <a:xfrm>
            <a:off x="5737436" y="3000852"/>
            <a:ext cx="717130" cy="709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2C894F-D3B3-460F-BEF5-5AF6EF7BE054}"/>
              </a:ext>
            </a:extLst>
          </p:cNvPr>
          <p:cNvCxnSpPr>
            <a:stCxn id="7" idx="6"/>
          </p:cNvCxnSpPr>
          <p:nvPr/>
        </p:nvCxnSpPr>
        <p:spPr>
          <a:xfrm flipV="1">
            <a:off x="5737435" y="3712191"/>
            <a:ext cx="717131" cy="708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83F471-F523-401D-AE3B-C11C1EBA6C75}"/>
              </a:ext>
            </a:extLst>
          </p:cNvPr>
          <p:cNvCxnSpPr>
            <a:stCxn id="6" idx="6"/>
            <a:endCxn id="5" idx="2"/>
          </p:cNvCxnSpPr>
          <p:nvPr/>
        </p:nvCxnSpPr>
        <p:spPr>
          <a:xfrm flipV="1">
            <a:off x="5737435" y="5014409"/>
            <a:ext cx="663363" cy="72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BB8CF8-2A8F-4127-9275-54233E86C5F1}"/>
              </a:ext>
            </a:extLst>
          </p:cNvPr>
          <p:cNvCxnSpPr>
            <a:stCxn id="10" idx="6"/>
            <a:endCxn id="9" idx="2"/>
          </p:cNvCxnSpPr>
          <p:nvPr/>
        </p:nvCxnSpPr>
        <p:spPr>
          <a:xfrm>
            <a:off x="7642749" y="3710584"/>
            <a:ext cx="609595" cy="709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D6D88E-8032-4AB9-809B-649720A254B2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7588981" y="4420318"/>
            <a:ext cx="663363" cy="59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371BDC4-6B15-4546-A946-74E738397098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5737435" y="3710584"/>
            <a:ext cx="717131" cy="202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BA03B90-0694-43B1-A62E-8F6D2DF283F4}"/>
              </a:ext>
            </a:extLst>
          </p:cNvPr>
          <p:cNvCxnSpPr>
            <a:endCxn id="5" idx="2"/>
          </p:cNvCxnSpPr>
          <p:nvPr/>
        </p:nvCxnSpPr>
        <p:spPr>
          <a:xfrm>
            <a:off x="5737435" y="4420317"/>
            <a:ext cx="663363" cy="59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DD60813-2D37-4C23-B5BF-7847340E73FA}"/>
              </a:ext>
            </a:extLst>
          </p:cNvPr>
          <p:cNvCxnSpPr>
            <a:stCxn id="8" idx="6"/>
            <a:endCxn id="5" idx="2"/>
          </p:cNvCxnSpPr>
          <p:nvPr/>
        </p:nvCxnSpPr>
        <p:spPr>
          <a:xfrm>
            <a:off x="5737436" y="3000852"/>
            <a:ext cx="663362" cy="2013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25821EA-AE68-4983-B0BC-E4D226B44513}"/>
              </a:ext>
            </a:extLst>
          </p:cNvPr>
          <p:cNvSpPr/>
          <p:nvPr/>
        </p:nvSpPr>
        <p:spPr>
          <a:xfrm>
            <a:off x="10276764" y="3116492"/>
            <a:ext cx="1569493" cy="107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Birds that take the train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29A136-BC71-4447-B807-11F7D311817C}"/>
              </a:ext>
            </a:extLst>
          </p:cNvPr>
          <p:cNvSpPr/>
          <p:nvPr/>
        </p:nvSpPr>
        <p:spPr>
          <a:xfrm>
            <a:off x="10276764" y="4420317"/>
            <a:ext cx="1569493" cy="107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 birds that take the train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4DAC2A-B44D-4C8C-818D-95DCFCB162FA}"/>
              </a:ext>
            </a:extLst>
          </p:cNvPr>
          <p:cNvCxnSpPr>
            <a:stCxn id="9" idx="6"/>
            <a:endCxn id="11" idx="1"/>
          </p:cNvCxnSpPr>
          <p:nvPr/>
        </p:nvCxnSpPr>
        <p:spPr>
          <a:xfrm flipV="1">
            <a:off x="9440527" y="3653178"/>
            <a:ext cx="836237" cy="76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F80E78-4890-4AE5-B001-CFCDE78F3810}"/>
              </a:ext>
            </a:extLst>
          </p:cNvPr>
          <p:cNvCxnSpPr>
            <a:endCxn id="24" idx="1"/>
          </p:cNvCxnSpPr>
          <p:nvPr/>
        </p:nvCxnSpPr>
        <p:spPr>
          <a:xfrm>
            <a:off x="9440527" y="4420317"/>
            <a:ext cx="836237" cy="536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959D3A9-E3D8-4F37-9E5B-5D5EBA6C1730}"/>
              </a:ext>
            </a:extLst>
          </p:cNvPr>
          <p:cNvSpPr/>
          <p:nvPr/>
        </p:nvSpPr>
        <p:spPr>
          <a:xfrm>
            <a:off x="10276763" y="3100607"/>
            <a:ext cx="1569493" cy="107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 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8F0E01-87D3-45BD-9178-874910C03284}"/>
              </a:ext>
            </a:extLst>
          </p:cNvPr>
          <p:cNvSpPr/>
          <p:nvPr/>
        </p:nvSpPr>
        <p:spPr>
          <a:xfrm>
            <a:off x="10276763" y="4420317"/>
            <a:ext cx="1569493" cy="107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Thing B</a:t>
            </a:r>
          </a:p>
        </p:txBody>
      </p:sp>
    </p:spTree>
    <p:extLst>
      <p:ext uri="{BB962C8B-B14F-4D97-AF65-F5344CB8AC3E}">
        <p14:creationId xmlns:p14="http://schemas.microsoft.com/office/powerpoint/2010/main" val="39363334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26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2AC3D-B31E-43B4-8189-7777CFE4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46" y="2286000"/>
            <a:ext cx="2286000" cy="2286000"/>
          </a:xfrm>
          <a:prstGeom prst="roundRect">
            <a:avLst>
              <a:gd name="adj" fmla="val 14141"/>
            </a:avLst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Active Suspension</a:t>
            </a:r>
          </a:p>
        </p:txBody>
      </p:sp>
      <p:sp>
        <p:nvSpPr>
          <p:cNvPr id="15" name="Rounded Rectangle 7">
            <a:extLst>
              <a:ext uri="{FF2B5EF4-FFF2-40B4-BE49-F238E27FC236}">
                <a16:creationId xmlns:a16="http://schemas.microsoft.com/office/drawing/2014/main" id="{B391914A-74C6-4386-8D84-32E3AB929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554" y="2121408"/>
            <a:ext cx="2615184" cy="2615184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C92D28-F2C9-481C-9F2A-CD5FD86F0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99AB87-B2CF-40C1-B316-92ED1EBF3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AFB45-3032-421C-9A88-53AAE9440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61406" y="1390101"/>
            <a:ext cx="6695895" cy="376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7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B16E9-3885-4F17-803B-F26257EF0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Types of Neural Networks Source - Medium.com">
            <a:extLst>
              <a:ext uri="{FF2B5EF4-FFF2-40B4-BE49-F238E27FC236}">
                <a16:creationId xmlns:a16="http://schemas.microsoft.com/office/drawing/2014/main" id="{586648B2-BD6F-4B6B-A8D1-5330DC834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858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9C13E0-A0AB-4979-A673-61A952E68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BB477-27CA-4C0B-B3FF-26C18D42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Perceptron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8625B-16B3-48A9-A738-B7013FB61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Used usually as a Supervised Learning Model</a:t>
            </a:r>
          </a:p>
          <a:p>
            <a:r>
              <a:rPr lang="en-US">
                <a:solidFill>
                  <a:srgbClr val="FFFFFF"/>
                </a:solidFill>
              </a:rPr>
              <a:t>Weights are automatically learned</a:t>
            </a:r>
          </a:p>
          <a:p>
            <a:r>
              <a:rPr lang="en-US">
                <a:solidFill>
                  <a:srgbClr val="FFFFFF"/>
                </a:solidFill>
              </a:rPr>
              <a:t>Simplest model</a:t>
            </a:r>
          </a:p>
          <a:p>
            <a:endParaRPr lang="en-US">
              <a:solidFill>
                <a:srgbClr val="FFFFFF"/>
              </a:solidFill>
            </a:endParaRP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169BEC-1553-45B5-AD39-2DB483F1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FBB66E-6A34-42D5-B208-87DFFC55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www.simplilearn.com/ice9/free_resources_article_thumb/emergence-of-perceptron-with-diagram-of-simplified-model.jpg">
            <a:extLst>
              <a:ext uri="{FF2B5EF4-FFF2-40B4-BE49-F238E27FC236}">
                <a16:creationId xmlns:a16="http://schemas.microsoft.com/office/drawing/2014/main" id="{99A38ABC-F45C-4969-ABB4-7A6D1B66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4692" y="1768021"/>
            <a:ext cx="4159568" cy="300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71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B01A-A571-47BF-A499-031BC6806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Feed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1077-6570-40D1-9C9C-1A95825AA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/>
          </a:bodyPr>
          <a:lstStyle/>
          <a:p>
            <a:r>
              <a:rPr lang="en-US" dirty="0"/>
              <a:t>No cycles</a:t>
            </a:r>
          </a:p>
          <a:p>
            <a:r>
              <a:rPr lang="en-US" dirty="0"/>
              <a:t>First Neural Network to be developed</a:t>
            </a:r>
          </a:p>
          <a:p>
            <a:r>
              <a:rPr lang="en-US" dirty="0"/>
              <a:t>Another really simple network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BBEBD03-E4CE-4B72-8DF2-6E737BDDF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221359-7E5B-428B-8817-A7C510427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1 Sample of a feed-forward neural networkÂ ">
            <a:extLst>
              <a:ext uri="{FF2B5EF4-FFF2-40B4-BE49-F238E27FC236}">
                <a16:creationId xmlns:a16="http://schemas.microsoft.com/office/drawing/2014/main" id="{540B7E97-6A65-44A5-8B77-CE52C5357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3366" y="1559575"/>
            <a:ext cx="6227064" cy="374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960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B18FA-1B71-448F-AA2A-A3F598111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</a:t>
            </a:r>
          </a:p>
        </p:txBody>
      </p:sp>
      <p:pic>
        <p:nvPicPr>
          <p:cNvPr id="4" name="Online Media 3" title="Convolutional Neural Networks (CNNs) explained">
            <a:hlinkClick r:id="" action="ppaction://media"/>
            <a:extLst>
              <a:ext uri="{FF2B5EF4-FFF2-40B4-BE49-F238E27FC236}">
                <a16:creationId xmlns:a16="http://schemas.microsoft.com/office/drawing/2014/main" id="{0AE7BBC1-0886-48E7-8D70-78F99DBAB1D3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58215" y="2475800"/>
            <a:ext cx="6075570" cy="34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2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angle 141">
            <a:extLst>
              <a:ext uri="{FF2B5EF4-FFF2-40B4-BE49-F238E27FC236}">
                <a16:creationId xmlns:a16="http://schemas.microsoft.com/office/drawing/2014/main" id="{589C13E0-A0AB-4979-A673-61A952E68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94419-E597-4E83-8DCD-D83DF7C45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Recurrent</a:t>
            </a:r>
          </a:p>
        </p:txBody>
      </p:sp>
      <p:sp>
        <p:nvSpPr>
          <p:cNvPr id="9225" name="Content Placeholder 2">
            <a:extLst>
              <a:ext uri="{FF2B5EF4-FFF2-40B4-BE49-F238E27FC236}">
                <a16:creationId xmlns:a16="http://schemas.microsoft.com/office/drawing/2014/main" id="{514DE52E-A879-4DB9-94C1-40A38EA44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Speech or Handwriting recognition</a:t>
            </a:r>
          </a:p>
          <a:p>
            <a:r>
              <a:rPr lang="en-US" dirty="0">
                <a:solidFill>
                  <a:srgbClr val="FFFFFF"/>
                </a:solidFill>
              </a:rPr>
              <a:t>Internal memory used to create prediction</a:t>
            </a:r>
          </a:p>
          <a:p>
            <a:r>
              <a:rPr lang="en-US" dirty="0">
                <a:solidFill>
                  <a:srgbClr val="FFFFFF"/>
                </a:solidFill>
              </a:rPr>
              <a:t>Examples: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Google Voice Search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Machine Translation</a:t>
            </a:r>
          </a:p>
          <a:p>
            <a:pPr lvl="1"/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0169BEC-1553-45B5-AD39-2DB483F1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CFBB66E-6A34-42D5-B208-87DFFC55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4" name="Picture 2" descr="Types of Neural Networks Source analyticsindiamag.com">
            <a:extLst>
              <a:ext uri="{FF2B5EF4-FFF2-40B4-BE49-F238E27FC236}">
                <a16:creationId xmlns:a16="http://schemas.microsoft.com/office/drawing/2014/main" id="{2F8703C4-449B-42A6-BD3E-D631123745F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4692" y="2027953"/>
            <a:ext cx="4159568" cy="248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168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DF57-DDA1-4BAF-B81B-E171481F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Networks</a:t>
            </a:r>
          </a:p>
        </p:txBody>
      </p:sp>
      <p:pic>
        <p:nvPicPr>
          <p:cNvPr id="4" name="Online Media 3" title="Evolving Generative Adversarial Networks | Two Minute Papers #242">
            <a:hlinkClick r:id="" action="ppaction://media"/>
            <a:extLst>
              <a:ext uri="{FF2B5EF4-FFF2-40B4-BE49-F238E27FC236}">
                <a16:creationId xmlns:a16="http://schemas.microsoft.com/office/drawing/2014/main" id="{6ACD23B6-F3E4-45DD-9F79-4CB85DA847E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926466" y="2327582"/>
            <a:ext cx="6339068" cy="35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65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E86-448E-4211-9E70-25102DE4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Questions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38535ED-5A5E-4CB5-BEFB-CC449B70A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27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9C13E0-A0AB-4979-A673-61A952E68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2A77E-810E-49FA-8BDC-FEF73E018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Further Material – Video Channels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73971-C005-4F45-9A6D-426801CB8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2minutepapers</a:t>
            </a:r>
          </a:p>
          <a:p>
            <a:r>
              <a:rPr lang="en-US">
                <a:solidFill>
                  <a:srgbClr val="FFFFFF"/>
                </a:solidFill>
              </a:rPr>
              <a:t>Tanmay Bakshi</a:t>
            </a:r>
          </a:p>
          <a:p>
            <a:r>
              <a:rPr lang="en-US">
                <a:solidFill>
                  <a:srgbClr val="FFFFFF"/>
                </a:solidFill>
              </a:rPr>
              <a:t>Sentdex</a:t>
            </a:r>
          </a:p>
          <a:p>
            <a:r>
              <a:rPr lang="en-US">
                <a:solidFill>
                  <a:srgbClr val="FFFFFF"/>
                </a:solidFill>
              </a:rPr>
              <a:t>3Blue1Brown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169BEC-1553-45B5-AD39-2DB483F1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FBB66E-6A34-42D5-B208-87DFFC55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Image result for youtube">
            <a:extLst>
              <a:ext uri="{FF2B5EF4-FFF2-40B4-BE49-F238E27FC236}">
                <a16:creationId xmlns:a16="http://schemas.microsoft.com/office/drawing/2014/main" id="{62F3AEFF-698A-4AB2-BDB1-06E05F606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4692" y="1804417"/>
            <a:ext cx="4159568" cy="293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320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589C13E0-A0AB-4979-A673-61A952E68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BA35A1-396B-4635-B8A3-42956FF33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Get your Mind in Gear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AEB46-8F6A-4991-B4FD-DFC3B83F0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Pattern recognition</a:t>
            </a:r>
          </a:p>
          <a:p>
            <a:r>
              <a:rPr lang="en-US" dirty="0">
                <a:solidFill>
                  <a:srgbClr val="FFFFFF"/>
                </a:solidFill>
              </a:rPr>
              <a:t>Enact a model</a:t>
            </a:r>
          </a:p>
          <a:p>
            <a:r>
              <a:rPr lang="en-US" dirty="0">
                <a:solidFill>
                  <a:srgbClr val="FFFFFF"/>
                </a:solidFill>
              </a:rPr>
              <a:t>Normalize the model</a:t>
            </a:r>
          </a:p>
          <a:p>
            <a:r>
              <a:rPr lang="en-US" dirty="0">
                <a:solidFill>
                  <a:srgbClr val="FFFFFF"/>
                </a:solidFill>
              </a:rPr>
              <a:t>Improve the model</a:t>
            </a:r>
          </a:p>
          <a:p>
            <a:r>
              <a:rPr lang="en-US" dirty="0">
                <a:solidFill>
                  <a:srgbClr val="FFFFFF"/>
                </a:solidFill>
              </a:rPr>
              <a:t>Star anew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0169BEC-1553-45B5-AD39-2DB483F1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FBB66E-6A34-42D5-B208-87DFFC55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cdn2.iconfinder.com/data/icons/minimal-set-two/32/minimal-29-512.png">
            <a:extLst>
              <a:ext uri="{FF2B5EF4-FFF2-40B4-BE49-F238E27FC236}">
                <a16:creationId xmlns:a16="http://schemas.microsoft.com/office/drawing/2014/main" id="{B2DC92A6-E9B8-45A6-9E92-E86408024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4692" y="1190881"/>
            <a:ext cx="4159568" cy="415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8381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005F3-36EF-48A7-B322-F528C5A0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/>
              <a:t>Further Material -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87ABF-AEDB-4D90-9CE7-CC6374327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4486656" cy="3255252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300"/>
              <a:t>Ethics and Concept books: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Superintelligence by Nick Bostrom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Life 3.0 by Max </a:t>
            </a:r>
            <a:r>
              <a:rPr lang="en-US" sz="1300" err="1"/>
              <a:t>Tegmmark</a:t>
            </a:r>
            <a:endParaRPr lang="en-US" sz="1300"/>
          </a:p>
          <a:p>
            <a:pPr>
              <a:lnSpc>
                <a:spcPct val="90000"/>
              </a:lnSpc>
            </a:pPr>
            <a:r>
              <a:rPr lang="en-US" sz="1300"/>
              <a:t>Websites:</a:t>
            </a:r>
          </a:p>
          <a:p>
            <a:pPr lvl="1">
              <a:lnSpc>
                <a:spcPct val="90000"/>
              </a:lnSpc>
            </a:pPr>
            <a:r>
              <a:rPr lang="en-US" sz="1300">
                <a:hlinkClick r:id="rId2"/>
              </a:rPr>
              <a:t>https://www.nvidia.com/en-us/deep-learning-ai/</a:t>
            </a:r>
            <a:endParaRPr lang="en-US" sz="1300"/>
          </a:p>
          <a:p>
            <a:pPr lvl="1">
              <a:lnSpc>
                <a:spcPct val="90000"/>
              </a:lnSpc>
            </a:pPr>
            <a:r>
              <a:rPr lang="en-US" sz="1300">
                <a:hlinkClick r:id="rId3"/>
              </a:rPr>
              <a:t>http://deeplearning.net/tutorial/gettingstarted.html#gettingstarted</a:t>
            </a:r>
            <a:endParaRPr lang="en-US" sz="1300"/>
          </a:p>
          <a:p>
            <a:pPr>
              <a:lnSpc>
                <a:spcPct val="90000"/>
              </a:lnSpc>
            </a:pPr>
            <a:r>
              <a:rPr lang="en-US" sz="1300"/>
              <a:t>Building simple model:</a:t>
            </a:r>
          </a:p>
          <a:p>
            <a:pPr lvl="1">
              <a:lnSpc>
                <a:spcPct val="90000"/>
              </a:lnSpc>
            </a:pPr>
            <a:r>
              <a:rPr lang="en-US" sz="1300"/>
              <a:t>Neural Networks: A Visual Introduction for Beginners</a:t>
            </a:r>
          </a:p>
          <a:p>
            <a:pPr lvl="1">
              <a:lnSpc>
                <a:spcPct val="90000"/>
              </a:lnSpc>
            </a:pPr>
            <a:r>
              <a:rPr lang="en-US" sz="1300">
                <a:hlinkClick r:id="rId4"/>
              </a:rPr>
              <a:t>https://www.amazon.com/Hands-Machine-Learning-Scikit-Learn-TensorFlow/dp/1491962291/ref=zg_bs_3887_4?_encoding=UTF8&amp;psc=1&amp;refRID=6N6YVS6HD114Z3SVSKSG</a:t>
            </a:r>
            <a:r>
              <a:rPr lang="en-US" sz="1300"/>
              <a:t> </a:t>
            </a:r>
          </a:p>
          <a:p>
            <a:pPr lvl="1">
              <a:lnSpc>
                <a:spcPct val="90000"/>
              </a:lnSpc>
            </a:pPr>
            <a:endParaRPr lang="en-US" sz="1300"/>
          </a:p>
        </p:txBody>
      </p:sp>
      <p:pic>
        <p:nvPicPr>
          <p:cNvPr id="5122" name="Picture 2" descr="http://www.livewellwithless.com/blog/wp-content/uploads/2013/05/Vintage-book-infographic.jpg">
            <a:extLst>
              <a:ext uri="{FF2B5EF4-FFF2-40B4-BE49-F238E27FC236}">
                <a16:creationId xmlns:a16="http://schemas.microsoft.com/office/drawing/2014/main" id="{05CE2D4C-45D5-4E35-93EE-CF0627261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5" r="6106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422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AF93B-A633-4F20-8406-2F0AACB9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Further Material - Papers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CEBAAEF-3E73-4D85-9A3C-E40FEAFAE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3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Image result for researchgate">
            <a:extLst>
              <a:ext uri="{FF2B5EF4-FFF2-40B4-BE49-F238E27FC236}">
                <a16:creationId xmlns:a16="http://schemas.microsoft.com/office/drawing/2014/main" id="{E7451963-1910-4DFE-8DF8-EC35D9C11E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4376" y="1164515"/>
            <a:ext cx="6257544" cy="421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64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E86-448E-4211-9E70-25102DE4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Questions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38535ED-5A5E-4CB5-BEFB-CC449B70A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110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84975-9DD2-436B-B924-33226E1D5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4486656" cy="1174991"/>
          </a:xfrm>
        </p:spPr>
        <p:txBody>
          <a:bodyPr>
            <a:normAutofit/>
          </a:bodyPr>
          <a:lstStyle/>
          <a:p>
            <a:r>
              <a:rPr lang="en-US" sz="2400"/>
              <a:t>Back to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7660-8FD4-40C9-8E37-30E739C78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4486656" cy="3255252"/>
          </a:xfrm>
        </p:spPr>
        <p:txBody>
          <a:bodyPr>
            <a:normAutofit/>
          </a:bodyPr>
          <a:lstStyle/>
          <a:p>
            <a:r>
              <a:rPr lang="en-US" dirty="0"/>
              <a:t>1950s - 1970s:</a:t>
            </a:r>
          </a:p>
          <a:p>
            <a:pPr lvl="1"/>
            <a:r>
              <a:rPr lang="en-US" dirty="0"/>
              <a:t>“No Machine could ever do X!”</a:t>
            </a:r>
          </a:p>
          <a:p>
            <a:r>
              <a:rPr lang="en-US" dirty="0"/>
              <a:t>1970s - 1980s:</a:t>
            </a:r>
          </a:p>
          <a:p>
            <a:pPr lvl="1"/>
            <a:r>
              <a:rPr lang="en-US" dirty="0"/>
              <a:t>Expert Systems</a:t>
            </a:r>
          </a:p>
          <a:p>
            <a:pPr lvl="1"/>
            <a:r>
              <a:rPr lang="en-US" dirty="0"/>
              <a:t>GOFAI (Good Old Fashioned Artificial Intelligence)</a:t>
            </a:r>
          </a:p>
          <a:p>
            <a:r>
              <a:rPr lang="en-US" dirty="0"/>
              <a:t>1980s – 1990s:</a:t>
            </a:r>
          </a:p>
          <a:p>
            <a:pPr lvl="1"/>
            <a:r>
              <a:rPr lang="en-US" dirty="0"/>
              <a:t>AI winter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mage result for chess piece minimal">
            <a:extLst>
              <a:ext uri="{FF2B5EF4-FFF2-40B4-BE49-F238E27FC236}">
                <a16:creationId xmlns:a16="http://schemas.microsoft.com/office/drawing/2014/main" id="{883A21B6-A15B-44F0-A529-B288A1AF8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1" r="16783"/>
          <a:stretch/>
        </p:blipFill>
        <p:spPr bwMode="auto">
          <a:xfrm>
            <a:off x="6096000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4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589C13E0-A0AB-4979-A673-61A952E68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7D1B33-36E6-4511-B20D-9B8B0DC1C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Today’s Paradigms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EC475-AEC0-447E-86DD-38A91A63D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1990s – 2010: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Neural Networks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Connectionism Resurgence</a:t>
            </a:r>
          </a:p>
          <a:p>
            <a:r>
              <a:rPr lang="en-US">
                <a:solidFill>
                  <a:srgbClr val="FFFFFF"/>
                </a:solidFill>
              </a:rPr>
              <a:t>2010 – Present: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Problem Specific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Umbrella based</a:t>
            </a:r>
          </a:p>
          <a:p>
            <a:pPr lvl="1"/>
            <a:endParaRPr lang="en-US">
              <a:solidFill>
                <a:srgbClr val="FFFFFF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00169BEC-1553-45B5-AD39-2DB483F1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CFBB66E-6A34-42D5-B208-87DFFC55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https://cdn-images-1.medium.com/max/1600/0*--6QNlM79efOXgVc">
            <a:extLst>
              <a:ext uri="{FF2B5EF4-FFF2-40B4-BE49-F238E27FC236}">
                <a16:creationId xmlns:a16="http://schemas.microsoft.com/office/drawing/2014/main" id="{29F11632-D543-4F6B-8597-150FEED1D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4692" y="1918805"/>
            <a:ext cx="4159568" cy="2703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98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321D-4732-48BF-AD6E-DCD6D7000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 dirty="0"/>
              <a:t>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2CE9D-392E-4055-A02D-599A8668B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dirty="0"/>
              <a:t>Beat it/ Help it</a:t>
            </a:r>
          </a:p>
          <a:p>
            <a:r>
              <a:rPr lang="en-US" dirty="0"/>
              <a:t>Is HAL Artificial Intelligence?</a:t>
            </a:r>
          </a:p>
          <a:p>
            <a:r>
              <a:rPr lang="en-US" dirty="0"/>
              <a:t>Distinguishing AI</a:t>
            </a:r>
          </a:p>
          <a:p>
            <a:r>
              <a:rPr lang="en-US" dirty="0"/>
              <a:t>Decision Making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https://i.pinimg.com/originals/73/5d/a8/735da8b51e837ce493ec47ee3323873f.jpg">
            <a:extLst>
              <a:ext uri="{FF2B5EF4-FFF2-40B4-BE49-F238E27FC236}">
                <a16:creationId xmlns:a16="http://schemas.microsoft.com/office/drawing/2014/main" id="{28CAAE79-A563-4065-99DC-377AA68827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r="5749"/>
          <a:stretch/>
        </p:blipFill>
        <p:spPr bwMode="auto">
          <a:xfrm>
            <a:off x="7534654" y="10"/>
            <a:ext cx="465734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713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EAE86-448E-4211-9E70-25102DE46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Questions</a:t>
            </a:r>
          </a:p>
        </p:txBody>
      </p:sp>
      <p:pic>
        <p:nvPicPr>
          <p:cNvPr id="7" name="Graphic 6" descr="Questions">
            <a:extLst>
              <a:ext uri="{FF2B5EF4-FFF2-40B4-BE49-F238E27FC236}">
                <a16:creationId xmlns:a16="http://schemas.microsoft.com/office/drawing/2014/main" id="{C38535ED-5A5E-4CB5-BEFB-CC449B70A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91581" y="640080"/>
            <a:ext cx="5263134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2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D821C50-E8C1-4972-A077-64A1F02FC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s://cdn-images-1.medium.com/max/1600/0*--6QNlM79efOXgVc">
            <a:extLst>
              <a:ext uri="{FF2B5EF4-FFF2-40B4-BE49-F238E27FC236}">
                <a16:creationId xmlns:a16="http://schemas.microsoft.com/office/drawing/2014/main" id="{B706F7B0-F65D-4C74-9322-2DBB76A085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3947" y="1271016"/>
            <a:ext cx="6639950" cy="431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25D72C-CBD6-4479-9043-6B4FB2A5B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496DB3-44FA-4E19-8F3C-ADAF64BF4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72" y="789110"/>
            <a:ext cx="1828800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M. L.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6C6849-2F9A-49AA-92CA-02BA43647AF6}"/>
              </a:ext>
            </a:extLst>
          </p:cNvPr>
          <p:cNvCxnSpPr/>
          <p:nvPr/>
        </p:nvCxnSpPr>
        <p:spPr>
          <a:xfrm>
            <a:off x="5636525" y="1978925"/>
            <a:ext cx="154219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7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589C13E0-A0AB-4979-A673-61A952E68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2E79A-3492-474B-9782-8A7DF09D2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262626"/>
                </a:solidFill>
              </a:rPr>
              <a:t>Sponge 2.0 Network</a:t>
            </a:r>
          </a:p>
        </p:txBody>
      </p:sp>
      <p:sp>
        <p:nvSpPr>
          <p:cNvPr id="5127" name="Content Placeholder 5126">
            <a:extLst>
              <a:ext uri="{FF2B5EF4-FFF2-40B4-BE49-F238E27FC236}">
                <a16:creationId xmlns:a16="http://schemas.microsoft.com/office/drawing/2014/main" id="{28E5B5FB-9D8F-4F0D-BD48-3B83A48A4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Neurons</a:t>
            </a:r>
          </a:p>
          <a:p>
            <a:r>
              <a:rPr lang="en-US">
                <a:solidFill>
                  <a:srgbClr val="FFFFFF"/>
                </a:solidFill>
              </a:rPr>
              <a:t>Layers</a:t>
            </a:r>
          </a:p>
          <a:p>
            <a:r>
              <a:rPr lang="en-US">
                <a:solidFill>
                  <a:srgbClr val="FFFFFF"/>
                </a:solidFill>
              </a:rPr>
              <a:t>Model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0169BEC-1553-45B5-AD39-2DB483F1B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032" y="640080"/>
            <a:ext cx="4818888" cy="5261170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CFBB66E-6A34-42D5-B208-87DFFC55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7586" y="806357"/>
            <a:ext cx="4511266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5" name="Picture 2" descr="Image result for spongebob minimalist">
            <a:extLst>
              <a:ext uri="{FF2B5EF4-FFF2-40B4-BE49-F238E27FC236}">
                <a16:creationId xmlns:a16="http://schemas.microsoft.com/office/drawing/2014/main" id="{F1BB2CA9-FF60-4D1A-8F3E-0C48A3F84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4692" y="2230773"/>
            <a:ext cx="4159568" cy="20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90801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Microsoft Office PowerPoint</Application>
  <PresentationFormat>Widescreen</PresentationFormat>
  <Paragraphs>222</Paragraphs>
  <Slides>32</Slides>
  <Notes>18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Gill Sans MT</vt:lpstr>
      <vt:lpstr>Wingdings</vt:lpstr>
      <vt:lpstr>Parcel</vt:lpstr>
      <vt:lpstr>MTCHacks 2</vt:lpstr>
      <vt:lpstr>Signposts</vt:lpstr>
      <vt:lpstr>Get your Mind in Gear</vt:lpstr>
      <vt:lpstr>Back to the Future</vt:lpstr>
      <vt:lpstr>Today’s Paradigms</vt:lpstr>
      <vt:lpstr>What is it?</vt:lpstr>
      <vt:lpstr>Questions</vt:lpstr>
      <vt:lpstr>M. L.</vt:lpstr>
      <vt:lpstr>Sponge 2.0 Network</vt:lpstr>
      <vt:lpstr>Neurons</vt:lpstr>
      <vt:lpstr>Layers</vt:lpstr>
      <vt:lpstr>Realized Model</vt:lpstr>
      <vt:lpstr>Sponge 2.0 Simple Explanation</vt:lpstr>
      <vt:lpstr>Questions</vt:lpstr>
      <vt:lpstr>Classification of Neural Networks</vt:lpstr>
      <vt:lpstr>Supervised</vt:lpstr>
      <vt:lpstr>Realized Model</vt:lpstr>
      <vt:lpstr>pyGTA5</vt:lpstr>
      <vt:lpstr>Unsupervised</vt:lpstr>
      <vt:lpstr>Realized Model</vt:lpstr>
      <vt:lpstr>Active Suspension</vt:lpstr>
      <vt:lpstr>PowerPoint Presentation</vt:lpstr>
      <vt:lpstr>Perceptron</vt:lpstr>
      <vt:lpstr>Feed Forward</vt:lpstr>
      <vt:lpstr>Convolutional</vt:lpstr>
      <vt:lpstr>Recurrent</vt:lpstr>
      <vt:lpstr>Generative Adversarial Networks</vt:lpstr>
      <vt:lpstr>Questions</vt:lpstr>
      <vt:lpstr>Further Material – Video Channels</vt:lpstr>
      <vt:lpstr>Further Material - Reading</vt:lpstr>
      <vt:lpstr>Further Material - Papers 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MTCHacks 2</dc:title>
  <dc:creator>Sashank Shyam</dc:creator>
  <cp:lastModifiedBy>Sashank Shyam</cp:lastModifiedBy>
  <cp:revision>2</cp:revision>
  <dcterms:created xsi:type="dcterms:W3CDTF">2019-04-07T05:01:46Z</dcterms:created>
  <dcterms:modified xsi:type="dcterms:W3CDTF">2019-04-07T05:02:24Z</dcterms:modified>
</cp:coreProperties>
</file>